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</p:sldMasterIdLst>
  <p:notesMasterIdLst>
    <p:notesMasterId r:id="rId11"/>
  </p:notesMasterIdLst>
  <p:sldIdLst>
    <p:sldId id="256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EBF"/>
    <a:srgbClr val="335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AD608-BBFC-47B6-80E2-FF7BEA710BFD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2B019-62EC-4807-B760-24DAC6DB28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293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2B019-62EC-4807-B760-24DAC6DB2830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475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6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me.hu/miert-van-szuksegunk-madarakra-jobban-mint-nekik-rank" TargetMode="External"/><Relationship Id="rId3" Type="http://schemas.openxmlformats.org/officeDocument/2006/relationships/hyperlink" Target="https://pixabay.com/hu/photos/%C3%BCzem-vir%C3%A1gpor-beporz%C3%A1s-vir%C3%A1g-692141/" TargetMode="External"/><Relationship Id="rId7" Type="http://schemas.openxmlformats.org/officeDocument/2006/relationships/hyperlink" Target="https://www.pinterest.com/pin/351912458542962/" TargetMode="External"/><Relationship Id="rId2" Type="http://schemas.openxmlformats.org/officeDocument/2006/relationships/hyperlink" Target="https://pixabay.com/hu/photos/cseresznye-fa-r%C3%B3zsasz%C3%ADn-vir%C3%A1gpor-6952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ajournals.onlinelibrary.wiley.com/doi/full/10.1002/fee.2137" TargetMode="External"/><Relationship Id="rId5" Type="http://schemas.openxmlformats.org/officeDocument/2006/relationships/hyperlink" Target="https://pixabay.com/hu/photos/search/pollinating/" TargetMode="External"/><Relationship Id="rId4" Type="http://schemas.openxmlformats.org/officeDocument/2006/relationships/hyperlink" Target="https://pixabay.com/hu/photos/tavir%C3%B3zsa-v%C3%ADzi-n%C3%B6v%C3%A9ny-kivirul-t%C3%B3-248884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ternovacz.adel\Desktop\Képkivágá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18225"/>
            <a:ext cx="11069463" cy="698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31640" y="1628800"/>
            <a:ext cx="6172200" cy="2192355"/>
          </a:xfrm>
        </p:spPr>
        <p:txBody>
          <a:bodyPr>
            <a:normAutofit fontScale="90000"/>
          </a:bodyPr>
          <a:lstStyle/>
          <a:p>
            <a:r>
              <a:rPr lang="hu-HU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Növények titkai: </a:t>
            </a:r>
            <a:br>
              <a:rPr lang="hu-HU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hu-HU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 beporzás művészete</a:t>
            </a:r>
            <a:endParaRPr lang="hu-HU" sz="50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09120"/>
            <a:ext cx="995715" cy="177281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699792" y="587727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Készítette: </a:t>
            </a:r>
            <a:r>
              <a:rPr lang="hu-HU" dirty="0" err="1" smtClean="0"/>
              <a:t>Ternovácz</a:t>
            </a:r>
            <a:r>
              <a:rPr lang="hu-HU" dirty="0" smtClean="0"/>
              <a:t> Adél (közművelődési szakember)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22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60648"/>
            <a:ext cx="7467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Showcard Gothic" panose="04020904020102020604" pitchFamily="82" charset="0"/>
              </a:rPr>
              <a:t>MIT NEVEZÜNK BEPORZÁSNAK?</a:t>
            </a:r>
            <a:r>
              <a:rPr lang="hu-HU" dirty="0"/>
              <a:t/>
            </a:r>
            <a:br>
              <a:rPr lang="hu-HU" dirty="0"/>
            </a:br>
            <a:endParaRPr lang="hu-HU" dirty="0">
              <a:latin typeface="Showcard Gothic" panose="04020904020102020604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0" y="300052"/>
            <a:ext cx="8301704" cy="56818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sz="3000" dirty="0" smtClean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hu-HU" sz="3000" dirty="0" smtClean="0">
              <a:latin typeface="Bahnschrift Condensed" panose="020B0502040204020203" pitchFamily="34" charset="0"/>
            </a:endParaRPr>
          </a:p>
          <a:p>
            <a:r>
              <a:rPr lang="hu-HU" sz="3200" dirty="0" smtClean="0">
                <a:latin typeface="Bahnschrift Condensed" panose="020B0502040204020203" pitchFamily="34" charset="0"/>
              </a:rPr>
              <a:t>A </a:t>
            </a:r>
            <a:r>
              <a:rPr lang="hu-HU" sz="3200" dirty="0">
                <a:latin typeface="Bahnschrift Condensed" panose="020B0502040204020203" pitchFamily="34" charset="0"/>
              </a:rPr>
              <a:t>virágos növények </a:t>
            </a:r>
            <a:r>
              <a:rPr lang="hu-HU" sz="3200" dirty="0" smtClean="0">
                <a:latin typeface="Bahnschrift Condensed" panose="020B0502040204020203" pitchFamily="34" charset="0"/>
              </a:rPr>
              <a:t>beporzással </a:t>
            </a:r>
            <a:r>
              <a:rPr lang="hu-HU" sz="3200" dirty="0">
                <a:latin typeface="Bahnschrift Condensed" panose="020B0502040204020203" pitchFamily="34" charset="0"/>
              </a:rPr>
              <a:t>szaporodnak. </a:t>
            </a:r>
            <a:r>
              <a:rPr lang="hu-HU" sz="3200" dirty="0" smtClean="0">
                <a:latin typeface="Bahnschrift Condensed" panose="020B0502040204020203" pitchFamily="34" charset="0"/>
              </a:rPr>
              <a:t> A </a:t>
            </a:r>
            <a:r>
              <a:rPr lang="hu-HU" sz="3200" b="1" dirty="0">
                <a:latin typeface="Bahnschrift Condensed" panose="020B0502040204020203" pitchFamily="34" charset="0"/>
              </a:rPr>
              <a:t>b</a:t>
            </a:r>
            <a:r>
              <a:rPr lang="hu-HU" sz="3200" b="1" dirty="0" smtClean="0">
                <a:latin typeface="Bahnschrift Condensed" panose="020B0502040204020203" pitchFamily="34" charset="0"/>
              </a:rPr>
              <a:t>eporzás </a:t>
            </a:r>
            <a:r>
              <a:rPr lang="hu-HU" sz="3200" dirty="0" smtClean="0">
                <a:latin typeface="Bahnschrift Condensed" panose="020B0502040204020203" pitchFamily="34" charset="0"/>
              </a:rPr>
              <a:t>az </a:t>
            </a:r>
            <a:r>
              <a:rPr lang="hu-HU" sz="3200" dirty="0">
                <a:latin typeface="Bahnschrift Condensed" panose="020B0502040204020203" pitchFamily="34" charset="0"/>
              </a:rPr>
              <a:t>a folyamat, melynek során a virágporszem (pollen) a nyitvatermők magkezdeményére, ill. a zárvatermők bibéjére jut</a:t>
            </a:r>
            <a:r>
              <a:rPr lang="hu-HU" sz="3200" dirty="0" smtClean="0">
                <a:latin typeface="Bahnschrift Condensed" panose="020B0502040204020203" pitchFamily="34" charset="0"/>
              </a:rPr>
              <a:t>. </a:t>
            </a:r>
          </a:p>
          <a:p>
            <a:pPr marL="0" indent="0">
              <a:buNone/>
            </a:pPr>
            <a:endParaRPr lang="hu-HU" sz="3200" dirty="0" smtClean="0">
              <a:latin typeface="Showcard Gothic" panose="04020904020102020604" pitchFamily="82" charset="0"/>
            </a:endParaRPr>
          </a:p>
          <a:p>
            <a:endParaRPr lang="hu-HU" sz="3200" dirty="0" smtClean="0">
              <a:latin typeface="Bahnschrift Condensed" panose="020B0502040204020203" pitchFamily="34" charset="0"/>
            </a:endParaRPr>
          </a:p>
          <a:p>
            <a:endParaRPr lang="hu-HU" sz="3200" dirty="0">
              <a:latin typeface="Bahnschrift Condensed" panose="020B0502040204020203" pitchFamily="34" charset="0"/>
            </a:endParaRPr>
          </a:p>
          <a:p>
            <a:r>
              <a:rPr lang="hu-HU" sz="3200" dirty="0" smtClean="0">
                <a:latin typeface="Bahnschrift Condensed" panose="020B0502040204020203" pitchFamily="34" charset="0"/>
              </a:rPr>
              <a:t>A </a:t>
            </a:r>
            <a:r>
              <a:rPr lang="hu-HU" sz="3200" dirty="0">
                <a:latin typeface="Bahnschrift Condensed" panose="020B0502040204020203" pitchFamily="34" charset="0"/>
              </a:rPr>
              <a:t>termesztett növényeink 70%-át, az elfogyasztott ételeink legalább egyharmadát beporzás révén állítják elő nekünk a virágos növények.</a:t>
            </a:r>
          </a:p>
          <a:p>
            <a:pPr marL="0" indent="0">
              <a:buNone/>
            </a:pPr>
            <a:endParaRPr lang="hu-HU" sz="3000" dirty="0" smtClean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hu-HU" sz="300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hu-HU" sz="3000" dirty="0" smtClean="0">
              <a:latin typeface="Bahnschrift Condensed" panose="020B0502040204020203" pitchFamily="34" charset="0"/>
            </a:endParaRPr>
          </a:p>
        </p:txBody>
      </p:sp>
      <p:pic>
        <p:nvPicPr>
          <p:cNvPr id="2050" name="Picture 2" descr="C:\Users\ternovacz.adel\Desktop\Névtel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48" y="2693516"/>
            <a:ext cx="2073520" cy="15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51520" y="3659611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latin typeface="Showcard Gothic" panose="04020904020102020604" pitchFamily="82" charset="0"/>
              </a:rPr>
              <a:t>Miért Fontos?</a:t>
            </a:r>
            <a:endParaRPr lang="hu-HU" sz="3000" dirty="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9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40000"/>
                <a:lumOff val="60000"/>
              </a:schemeClr>
            </a:gs>
            <a:gs pos="0">
              <a:schemeClr val="accent1">
                <a:tint val="44500"/>
                <a:satMod val="160000"/>
              </a:schemeClr>
            </a:gs>
            <a:gs pos="2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9188"/>
            <a:ext cx="7467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wcard Gothic" panose="04020904020102020604" pitchFamily="82" charset="0"/>
              </a:rPr>
              <a:t>Hogyan  Porzódnak be a növények?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latin typeface="Showcard Gothic" panose="04020904020102020604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22872" y="1529211"/>
            <a:ext cx="826620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 smtClean="0">
                <a:latin typeface="Bahnschrift Condensed" panose="020B0502040204020203" pitchFamily="34" charset="0"/>
              </a:rPr>
              <a:t>SZÉL ÁLTAL</a:t>
            </a:r>
          </a:p>
          <a:p>
            <a:r>
              <a:rPr lang="hu-HU" sz="3000" dirty="0" smtClean="0">
                <a:latin typeface="Bahnschrift Condensed" panose="020B0502040204020203" pitchFamily="34" charset="0"/>
              </a:rPr>
              <a:t>Általában a </a:t>
            </a:r>
            <a:r>
              <a:rPr lang="hu-HU" sz="3000" dirty="0" smtClean="0">
                <a:latin typeface="Bahnschrift Condensed" panose="020B0502040204020203" pitchFamily="34" charset="0"/>
              </a:rPr>
              <a:t>szélporozta </a:t>
            </a:r>
            <a:r>
              <a:rPr lang="hu-HU" sz="3000" dirty="0" smtClean="0">
                <a:latin typeface="Bahnschrift Condensed" panose="020B0502040204020203" pitchFamily="34" charset="0"/>
              </a:rPr>
              <a:t>virágok kicsik és nem színesek. Sőt, ezek a virágok számos, könnyű súlyú és tollas virágport hoznak létre. </a:t>
            </a:r>
          </a:p>
          <a:p>
            <a:endParaRPr lang="hu-HU" sz="3000" dirty="0">
              <a:latin typeface="Bahnschrift Condensed" panose="020B0502040204020203" pitchFamily="34" charset="0"/>
            </a:endParaRPr>
          </a:p>
        </p:txBody>
      </p:sp>
      <p:pic>
        <p:nvPicPr>
          <p:cNvPr id="5124" name="Picture 4" descr="C:\Users\ternovacz.adel\Desktop\Névtel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1022"/>
            <a:ext cx="1559598" cy="118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ernovacz.adel\Desktop\Képkivágá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054" y="3645024"/>
            <a:ext cx="4010220" cy="285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82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VÍZ ÁLTAL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Bahnschrift Condensed" panose="020B0502040204020203" pitchFamily="34" charset="0"/>
              </a:rPr>
              <a:t>A víz által közvetített beporzásnál a pollen gyakran  a víz felszínén </a:t>
            </a:r>
            <a:r>
              <a:rPr lang="hu-HU" dirty="0" smtClean="0">
                <a:latin typeface="Bahnschrift Condensed" panose="020B0502040204020203" pitchFamily="34" charset="0"/>
              </a:rPr>
              <a:t>sodródva </a:t>
            </a:r>
            <a:r>
              <a:rPr lang="hu-HU" dirty="0">
                <a:latin typeface="Bahnschrift Condensed" panose="020B0502040204020203" pitchFamily="34" charset="0"/>
              </a:rPr>
              <a:t>  ritkábban  a vízfelszín </a:t>
            </a:r>
            <a:r>
              <a:rPr lang="hu-HU" dirty="0" smtClean="0">
                <a:latin typeface="Bahnschrift Condensed" panose="020B0502040204020203" pitchFamily="34" charset="0"/>
              </a:rPr>
              <a:t>alatt </a:t>
            </a:r>
            <a:r>
              <a:rPr lang="hu-HU" dirty="0">
                <a:latin typeface="Bahnschrift Condensed" panose="020B0502040204020203" pitchFamily="34" charset="0"/>
              </a:rPr>
              <a:t>a mélyben kerül a termőtáj bibe részére</a:t>
            </a:r>
            <a:r>
              <a:rPr lang="hu-HU" dirty="0" smtClean="0">
                <a:latin typeface="Bahnschrift Condensed" panose="020B0502040204020203" pitchFamily="34" charset="0"/>
              </a:rPr>
              <a:t>.</a:t>
            </a:r>
          </a:p>
        </p:txBody>
      </p:sp>
      <p:pic>
        <p:nvPicPr>
          <p:cNvPr id="2050" name="Picture 2" descr="C:\Users\ternovacz.adel\Desktop\Képkivágá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7" y="3075740"/>
            <a:ext cx="8934451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07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wcard Gothic" panose="04020904020102020604" pitchFamily="82" charset="0"/>
              </a:rPr>
              <a:t/>
            </a:r>
            <a:b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howcard Gothic" panose="04020904020102020604" pitchFamily="82" charset="0"/>
              </a:rPr>
            </a:br>
            <a:r>
              <a:rPr lang="hu-HU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Rovarok  Által</a:t>
            </a:r>
            <a:endParaRPr lang="hu-HU" sz="5000" dirty="0">
              <a:solidFill>
                <a:schemeClr val="tx1">
                  <a:lumMod val="95000"/>
                  <a:lumOff val="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7467600" cy="5112568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b="1" i="1" dirty="0" smtClean="0"/>
              <a:t>Virágról, virágra….</a:t>
            </a:r>
          </a:p>
          <a:p>
            <a:pPr marL="0" indent="0">
              <a:buNone/>
            </a:pPr>
            <a:r>
              <a:rPr lang="hu-HU" dirty="0" smtClean="0">
                <a:latin typeface="Bahnschrift Condensed" panose="020B0502040204020203" pitchFamily="34" charset="0"/>
              </a:rPr>
              <a:t>A </a:t>
            </a:r>
            <a:r>
              <a:rPr lang="hu-HU" dirty="0">
                <a:latin typeface="Bahnschrift Condensed" panose="020B0502040204020203" pitchFamily="34" charset="0"/>
              </a:rPr>
              <a:t>virágport (a pollent) </a:t>
            </a:r>
            <a:r>
              <a:rPr lang="hu-HU" dirty="0" smtClean="0">
                <a:latin typeface="Bahnschrift Condensed" panose="020B0502040204020203" pitchFamily="34" charset="0"/>
              </a:rPr>
              <a:t>a </a:t>
            </a:r>
            <a:r>
              <a:rPr lang="hu-HU" dirty="0">
                <a:latin typeface="Bahnschrift Condensed" panose="020B0502040204020203" pitchFamily="34" charset="0"/>
              </a:rPr>
              <a:t>rovarok szállítják egyik virágról a </a:t>
            </a:r>
            <a:r>
              <a:rPr lang="hu-HU" dirty="0" smtClean="0">
                <a:latin typeface="Bahnschrift Condensed" panose="020B0502040204020203" pitchFamily="34" charset="0"/>
              </a:rPr>
              <a:t>másikra nektárgyűjtögetés közben.</a:t>
            </a:r>
            <a:endParaRPr lang="hu-HU" i="1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r>
              <a:rPr lang="hu-HU" b="1" i="1" dirty="0" smtClean="0"/>
              <a:t>Válogatnak-e rovarok? </a:t>
            </a:r>
          </a:p>
          <a:p>
            <a:pPr marL="0" indent="0">
              <a:buNone/>
            </a:pPr>
            <a:r>
              <a:rPr lang="hu-HU" dirty="0" smtClean="0">
                <a:latin typeface="Bahnschrift Condensed" panose="020B0502040204020203" pitchFamily="34" charset="0"/>
              </a:rPr>
              <a:t>Persze! A virágok feltűnő színeikkel, illatukkal és formájukkal versengenek a rovarokért, akik a számukra legínycsiklandóbbnak vélt virágra telepednek le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Picture 2" descr="C:\Users\ternovacz.adel\Desktop\Névtel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41" y="2996952"/>
            <a:ext cx="1281432" cy="9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4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rnovacz.adel\Desktop\hummel-3609080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870" y="452751"/>
            <a:ext cx="4392488" cy="292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ernovacz.adel\Desktop\butterfly-1568926_960_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55" y="2013240"/>
            <a:ext cx="3240360" cy="182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ternovacz.adel\Desktop\Képkivágá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6091"/>
            <a:ext cx="4510792" cy="256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ternovacz.adel\Desktop\Képkivágá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99" y="4005064"/>
            <a:ext cx="4410586" cy="253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ternovacz.adel\Desktop\Képkivágá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02" y="124544"/>
            <a:ext cx="2391160" cy="179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ernovacz.adel\Desktop\Névtel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04" y="627181"/>
            <a:ext cx="1036759" cy="7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6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kerekített téglalap 9"/>
          <p:cNvSpPr/>
          <p:nvPr/>
        </p:nvSpPr>
        <p:spPr>
          <a:xfrm>
            <a:off x="3725831" y="3092374"/>
            <a:ext cx="2454167" cy="1332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 mondta, hogy hüllő nem porozhat be virágokat?</a:t>
            </a:r>
            <a:endParaRPr lang="hu-H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5768171" y="68038"/>
            <a:ext cx="2834093" cy="1362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446256" y="1315588"/>
            <a:ext cx="353460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6485" y="279379"/>
            <a:ext cx="7467600" cy="1143000"/>
          </a:xfrm>
        </p:spPr>
        <p:txBody>
          <a:bodyPr>
            <a:normAutofit/>
          </a:bodyPr>
          <a:lstStyle/>
          <a:p>
            <a:r>
              <a:rPr lang="hu-HU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Condensed" panose="020B0502040204020203" pitchFamily="34" charset="0"/>
              </a:rPr>
              <a:t>Egyéb Állatok által</a:t>
            </a:r>
            <a:endParaRPr lang="hu-HU" sz="5000" dirty="0">
              <a:solidFill>
                <a:schemeClr val="tx1">
                  <a:lumMod val="95000"/>
                  <a:lumOff val="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2470" y="1482335"/>
            <a:ext cx="3528392" cy="1116124"/>
          </a:xfrm>
        </p:spPr>
        <p:txBody>
          <a:bodyPr>
            <a:normAutofit lnSpcReduction="10000"/>
          </a:bodyPr>
          <a:lstStyle/>
          <a:p>
            <a:r>
              <a:rPr lang="hu-HU" i="1" dirty="0" smtClean="0"/>
              <a:t>Vajon milyen állat porozza be a vadbanánt?</a:t>
            </a:r>
          </a:p>
        </p:txBody>
      </p:sp>
      <p:pic>
        <p:nvPicPr>
          <p:cNvPr id="7170" name="Picture 2" descr="C:\Users\ternovacz.adel\Desktop\1d254ed34c070962055644edb40e8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780928"/>
            <a:ext cx="248527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ernovacz.adel\Desktop\Képkivágá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908" y="1508198"/>
            <a:ext cx="2513239" cy="28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artalom helye 2"/>
          <p:cNvSpPr txBox="1">
            <a:spLocks/>
          </p:cNvSpPr>
          <p:nvPr/>
        </p:nvSpPr>
        <p:spPr>
          <a:xfrm>
            <a:off x="5770194" y="254169"/>
            <a:ext cx="2907861" cy="11161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i="1" dirty="0" smtClean="0"/>
              <a:t>Beporzás szárnyakkal?  </a:t>
            </a:r>
            <a:endParaRPr lang="hu-HU" i="1" dirty="0"/>
          </a:p>
        </p:txBody>
      </p:sp>
      <p:pic>
        <p:nvPicPr>
          <p:cNvPr id="7172" name="Picture 4" descr="C:\Users\ternovacz.adel\Desktop\Képkivágá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08" y="4499621"/>
            <a:ext cx="2901615" cy="189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zis 5"/>
          <p:cNvSpPr/>
          <p:nvPr/>
        </p:nvSpPr>
        <p:spPr>
          <a:xfrm>
            <a:off x="3914445" y="5053076"/>
            <a:ext cx="916690" cy="9001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Egyenes összekötő nyíllal 12"/>
          <p:cNvCxnSpPr/>
          <p:nvPr/>
        </p:nvCxnSpPr>
        <p:spPr>
          <a:xfrm flipV="1">
            <a:off x="3078189" y="5444522"/>
            <a:ext cx="803611" cy="5458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2562526" y="581455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Pollen!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68295" y="5445223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Gyümölcsevő denevér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779912" y="6389966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Díszes nappali </a:t>
            </a:r>
            <a:r>
              <a:rPr lang="hu-HU" dirty="0" err="1"/>
              <a:t>g</a:t>
            </a:r>
            <a:r>
              <a:rPr lang="hu-HU" dirty="0" err="1" smtClean="0"/>
              <a:t>ekkó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7282719" y="4314955"/>
            <a:ext cx="169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Kolibri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184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4" grpId="0" animBg="1"/>
      <p:bldP spid="3" grpId="0" build="p"/>
      <p:bldP spid="9" grpId="0"/>
      <p:bldP spid="6" grpId="0" animBg="1"/>
      <p:bldP spid="14" grpId="0"/>
      <p:bldP spid="15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Képek forrásai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1. dia</a:t>
            </a:r>
          </a:p>
          <a:p>
            <a:pPr marL="365760" lvl="1" indent="0">
              <a:buNone/>
            </a:pPr>
            <a:r>
              <a:rPr lang="hu-HU" dirty="0">
                <a:hlinkClick r:id="rId2"/>
              </a:rPr>
              <a:t>https://pixabay.com/hu/photos/cseresznye-fa-r%C3%B3zsasz%C3%ADn-vir%C3%A1gpor-69529</a:t>
            </a:r>
            <a:r>
              <a:rPr lang="hu-HU" dirty="0" smtClean="0">
                <a:hlinkClick r:id="rId2"/>
              </a:rPr>
              <a:t>/</a:t>
            </a:r>
            <a:endParaRPr lang="hu-HU" dirty="0" smtClean="0"/>
          </a:p>
          <a:p>
            <a:r>
              <a:rPr lang="hu-HU" dirty="0" smtClean="0"/>
              <a:t>3. dia</a:t>
            </a:r>
          </a:p>
          <a:p>
            <a:r>
              <a:rPr lang="hu-HU" dirty="0">
                <a:hlinkClick r:id="rId3"/>
              </a:rPr>
              <a:t>https://pixabay.com/hu/photos/%C3%BCzem-vir%C3%A1gpor-beporz%C3%A1s-vir%C3%A1g-692141</a:t>
            </a:r>
            <a:r>
              <a:rPr lang="hu-HU" dirty="0" smtClean="0">
                <a:hlinkClick r:id="rId3"/>
              </a:rPr>
              <a:t>/</a:t>
            </a:r>
            <a:endParaRPr lang="hu-HU" dirty="0" smtClean="0"/>
          </a:p>
          <a:p>
            <a:r>
              <a:rPr lang="hu-HU" dirty="0" smtClean="0"/>
              <a:t>4. dia</a:t>
            </a:r>
          </a:p>
          <a:p>
            <a:r>
              <a:rPr lang="hu-HU" dirty="0">
                <a:hlinkClick r:id="rId4"/>
              </a:rPr>
              <a:t>https://pixabay.com/hu/photos/tavir%C3%B3zsa-v%C3%ADzi-n%C3%B6v%C3%A9ny-kivirul-t%C3%B3-2488847</a:t>
            </a:r>
            <a:r>
              <a:rPr lang="hu-HU" dirty="0" smtClean="0">
                <a:hlinkClick r:id="rId4"/>
              </a:rPr>
              <a:t>/</a:t>
            </a:r>
            <a:endParaRPr lang="hu-HU" dirty="0" smtClean="0"/>
          </a:p>
          <a:p>
            <a:r>
              <a:rPr lang="hu-HU" dirty="0" smtClean="0"/>
              <a:t>6. dia</a:t>
            </a:r>
          </a:p>
          <a:p>
            <a:r>
              <a:rPr lang="hu-HU" dirty="0">
                <a:hlinkClick r:id="rId5"/>
              </a:rPr>
              <a:t>https://pixabay.com/hu/photos/search/pollinating</a:t>
            </a:r>
            <a:r>
              <a:rPr lang="hu-HU" dirty="0" smtClean="0">
                <a:hlinkClick r:id="rId5"/>
              </a:rPr>
              <a:t>/</a:t>
            </a:r>
            <a:endParaRPr lang="hu-HU" dirty="0" smtClean="0"/>
          </a:p>
          <a:p>
            <a:r>
              <a:rPr lang="hu-HU" dirty="0" smtClean="0"/>
              <a:t>7. dia</a:t>
            </a:r>
          </a:p>
          <a:p>
            <a:r>
              <a:rPr lang="hu-HU" dirty="0">
                <a:hlinkClick r:id="rId6"/>
              </a:rPr>
              <a:t>https://</a:t>
            </a:r>
            <a:r>
              <a:rPr lang="hu-HU" dirty="0" smtClean="0">
                <a:hlinkClick r:id="rId6"/>
              </a:rPr>
              <a:t>esajournals.onlinelibrary.wiley.com/doi/full/10.1002/fee.2137</a:t>
            </a:r>
            <a:endParaRPr lang="hu-HU" dirty="0" smtClean="0"/>
          </a:p>
          <a:p>
            <a:r>
              <a:rPr lang="hu-HU" dirty="0">
                <a:hlinkClick r:id="rId7"/>
              </a:rPr>
              <a:t>https://www.pinterest.com/pin/351912458542962</a:t>
            </a:r>
            <a:r>
              <a:rPr lang="hu-HU" dirty="0" smtClean="0">
                <a:hlinkClick r:id="rId7"/>
              </a:rPr>
              <a:t>/</a:t>
            </a:r>
            <a:endParaRPr lang="hu-HU" dirty="0" smtClean="0"/>
          </a:p>
          <a:p>
            <a:r>
              <a:rPr lang="hu-HU" dirty="0">
                <a:hlinkClick r:id="rId8"/>
              </a:rPr>
              <a:t>https://www.mme.hu/miert-van-szuksegunk-madarakra-jobban-mint-nekik-rank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29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oggia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</TotalTime>
  <Words>190</Words>
  <Application>Microsoft Office PowerPoint</Application>
  <PresentationFormat>Diavetítés a képernyőre (4:3 oldalarány)</PresentationFormat>
  <Paragraphs>49</Paragraphs>
  <Slides>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0" baseType="lpstr">
      <vt:lpstr>Loggia</vt:lpstr>
      <vt:lpstr>Áramlás</vt:lpstr>
      <vt:lpstr>Növények titkai:  A beporzás művészete</vt:lpstr>
      <vt:lpstr>MIT NEVEZÜNK BEPORZÁSNAK? </vt:lpstr>
      <vt:lpstr>Hogyan  Porzódnak be a növények?</vt:lpstr>
      <vt:lpstr>VÍZ ÁLTAL</vt:lpstr>
      <vt:lpstr> Rovarok  Által</vt:lpstr>
      <vt:lpstr>PowerPoint bemutató</vt:lpstr>
      <vt:lpstr>Egyéb Állatok által</vt:lpstr>
      <vt:lpstr>Képek forrásai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Ternovácz Adél</dc:creator>
  <cp:lastModifiedBy>Ternovácz Adél</cp:lastModifiedBy>
  <cp:revision>22</cp:revision>
  <dcterms:created xsi:type="dcterms:W3CDTF">2021-02-03T07:48:09Z</dcterms:created>
  <dcterms:modified xsi:type="dcterms:W3CDTF">2021-02-08T13:23:44Z</dcterms:modified>
</cp:coreProperties>
</file>