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858000" cy="9144000"/>
  <p:embeddedFontLst>
    <p:embeddedFont>
      <p:font typeface="Constanti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hUkueVQ/LUkplcwzSep2J1lxH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D2BF537-DBD4-40FE-B22F-E97D3DC8C531}">
  <a:tblStyle styleId="{CD2BF537-DBD4-40FE-B22F-E97D3DC8C531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Constanti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nstanti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nstantia-boldItalic.fntdata"/><Relationship Id="rId30" Type="http://schemas.openxmlformats.org/officeDocument/2006/relationships/font" Target="fonts/Constantia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bf9136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82bf9136c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31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31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5" name="Google Shape;95;p31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6" name="Google Shape;96;p31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31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7" name="Google Shape;17;p2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2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4" name="Google Shape;34;p2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2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rseginemzetipark.hu/hu/info/rolunk/cimerunk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urPaKm2oTK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rosswordlabs.com/view/magyarorszag-nagytajai-3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kIB8SIUrWz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240"/>
              <a:buFont typeface="Calibri"/>
              <a:buNone/>
            </a:pPr>
            <a:r>
              <a:rPr lang="hu-HU" sz="3200"/>
              <a:t>Magyar Természettudományi Múzeum oktatási segédanyaga </a:t>
            </a:r>
            <a:br>
              <a:rPr lang="hu-HU" sz="3200"/>
            </a:br>
            <a:r>
              <a:rPr lang="hu-HU" sz="3200"/>
              <a:t>4. osztályos </a:t>
            </a:r>
            <a:br>
              <a:rPr lang="hu-HU" sz="3200"/>
            </a:br>
            <a:r>
              <a:rPr lang="hu-HU" sz="3200"/>
              <a:t>környezetismeret tantárgyhoz </a:t>
            </a:r>
            <a:br>
              <a:rPr lang="hu-HU" sz="3200"/>
            </a:br>
            <a:r>
              <a:rPr lang="hu-HU" sz="3200"/>
              <a:t>III. fejezet Itthon vagyok (OFI tankönyv)</a:t>
            </a:r>
            <a:endParaRPr sz="3200"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539552" y="544522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</a:pPr>
            <a:r>
              <a:rPr lang="hu-HU" sz="2405"/>
              <a:t>Készítette: Turcsán Zsolt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rPr lang="hu-HU" sz="2405"/>
              <a:t>Múzeumpedagógus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rPr lang="hu-HU" sz="2405"/>
              <a:t>turcsan.zsolt@nhmus.hu</a:t>
            </a:r>
            <a:endParaRPr sz="2405"/>
          </a:p>
          <a:p>
            <a:pPr indent="0" lvl="0" marL="0" marR="45720" rtl="0" algn="r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t/>
            </a:r>
            <a:endParaRPr sz="2405"/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762" y="3542563"/>
            <a:ext cx="876475" cy="15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Nyugat-magyarországi-peremvidék alfejezethez </a:t>
            </a:r>
            <a:endParaRPr sz="3000"/>
          </a:p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hu-HU" sz="2000"/>
              <a:t>Hallgasd meg a hangját (</a:t>
            </a:r>
            <a:r>
              <a:rPr i="1" lang="hu-HU" sz="2000"/>
              <a:t>hangok a mellékletben található</a:t>
            </a:r>
            <a:r>
              <a:rPr lang="hu-HU" sz="2000"/>
              <a:t>).</a:t>
            </a:r>
            <a:endParaRPr sz="2000"/>
          </a:p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92735" lvl="0" marL="27432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Siketfajd.</a:t>
            </a:r>
            <a:endParaRPr sz="2000"/>
          </a:p>
          <a:p>
            <a:pPr indent="-292735" lvl="0" marL="27432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Dürgéskor, köszörülés közben süket, ugyanis a fejébe száll a vére és így a hallójárat hátsó falán elhelyeződött, a vértolulás folytán erősen megduzzasztható redő is, másrészt pedig a szájtátogatás következtében az alsó állkapocs hátsó csontnyúlványa is elzárja a fülnyílást.</a:t>
            </a:r>
            <a:endParaRPr sz="2000"/>
          </a:p>
          <a:p>
            <a:pPr indent="-292735" lvl="0" marL="27432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Őrségi Nemzeti Park.</a:t>
            </a:r>
            <a:endParaRPr sz="2000"/>
          </a:p>
          <a:p>
            <a:pPr indent="-292735" lvl="0" marL="27432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Hazánkban korábban ritkán leírták előfordulását, jelenleg azonban már nem fordul elő.</a:t>
            </a:r>
            <a:endParaRPr sz="2000"/>
          </a:p>
          <a:p>
            <a:pPr indent="-292735" lvl="0" marL="27432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Bogyókkal, rügyekkel, a fenyő tűleveleivel, hangyákkal és azok bábjaival táplálkozik. Testhossza 60-87 cm, szárnyfesztávolsága 90-125 cm súlya 3-4 kg.  A fészekalj általában 5-12 tojásból áll.</a:t>
            </a:r>
            <a:endParaRPr sz="2000"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hu-HU" sz="2000"/>
              <a:t>Forrás: </a:t>
            </a:r>
            <a:r>
              <a:rPr lang="hu-HU" sz="2000" u="sng">
                <a:solidFill>
                  <a:schemeClr val="hlink"/>
                </a:solidFill>
                <a:hlinkClick r:id="rId3"/>
              </a:rPr>
              <a:t>https://orseginemzetipark.hu/hu/info/rolunk/cimerunk.html</a:t>
            </a:r>
            <a:endParaRPr sz="2000"/>
          </a:p>
          <a:p>
            <a:pPr indent="-393700" lvl="0" marL="514350" rtl="0" algn="l">
              <a:spcBef>
                <a:spcPts val="400"/>
              </a:spcBef>
              <a:spcAft>
                <a:spcPts val="0"/>
              </a:spcAft>
              <a:buSzPts val="1900"/>
              <a:buFont typeface="Calibri"/>
              <a:buNone/>
            </a:pPr>
            <a:r>
              <a:t/>
            </a:r>
            <a:endParaRPr sz="2000"/>
          </a:p>
          <a:p>
            <a:pPr indent="-393700" lvl="0" marL="514350" rtl="0" algn="l">
              <a:spcBef>
                <a:spcPts val="400"/>
              </a:spcBef>
              <a:spcAft>
                <a:spcPts val="0"/>
              </a:spcAft>
              <a:buSzPts val="1900"/>
              <a:buFont typeface="Calibri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457200" y="848104"/>
            <a:ext cx="8229600" cy="996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Dunántúli-domb és hegyvidék alfejezethez</a:t>
            </a:r>
            <a:endParaRPr sz="3000"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Az alábbi szöveget a Magyar Természettudományi Múzeum állandó kiállításában találod.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Néhány szót a denevérek kicsentek belőle megtalálod a helyüket?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/>
              <a:t>A …………… és mesterséges üregek lakói a ……….. Vannak, melyek egész ………. itt pihennek és kölykeznek, mások csak ……… pihenőhelyül választják őket, míg számos fajnál a párzási időben ……………. szolgálnak.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Szavak: évben, téli, találkahelyül, denevérek, barlangok.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Megoldás a következő dián.</a:t>
            </a:r>
            <a:endParaRPr i="1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Dunántúli-domb és hegyvidék alfejezethez </a:t>
            </a:r>
            <a:endParaRPr sz="3000"/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2000"/>
              <a:t>Megoldás: 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 barlangok és mesterséges üregek lakói a denevérek. Vannak, melyek egész évben itt pihennek és kölykeznek, mások csak téli pihenőhelyül választják őket, míg számos fajnál a párzási időben találkahelyül szolgálnak.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type="title"/>
          </p:nvPr>
        </p:nvSpPr>
        <p:spPr>
          <a:xfrm>
            <a:off x="457200" y="1064128"/>
            <a:ext cx="8229600" cy="7806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Dunántúli-domb és hegyvidék alfejezethez </a:t>
            </a:r>
            <a:endParaRPr sz="3000"/>
          </a:p>
        </p:txBody>
      </p:sp>
      <p:sp>
        <p:nvSpPr>
          <p:cNvPr id="197" name="Google Shape;197;p1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Nézd meg ezt a videót a Kis-Balaton élővilágáról, ami a Magyar Természettudományi Múzeum állandó kiállításához készült.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Majd írj egy 4-5 mondatos fogalmazást a témáról.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Segítségül megadunk néhány kérdést: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állatokat láttál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növényeket láttál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napszakokat és évszakot mutat be a videó?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 tetszett neked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A videó ezen a linken megtekinthető: </a:t>
            </a:r>
            <a:r>
              <a:rPr i="1" lang="hu-HU" sz="2000">
                <a:uFill>
                  <a:noFill/>
                </a:uFill>
                <a:hlinkClick r:id="rId3"/>
              </a:rPr>
              <a:t>https://www.youtube.com/watch?v=urPaKm2oTKU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Dunántúli-középhegység alfejezethez </a:t>
            </a:r>
            <a:endParaRPr sz="3000"/>
          </a:p>
        </p:txBody>
      </p:sp>
      <p:sp>
        <p:nvSpPr>
          <p:cNvPr id="203" name="Google Shape;203;p13"/>
          <p:cNvSpPr txBox="1"/>
          <p:nvPr>
            <p:ph idx="1" type="body"/>
          </p:nvPr>
        </p:nvSpPr>
        <p:spPr>
          <a:xfrm>
            <a:off x="457200" y="1935475"/>
            <a:ext cx="8229600" cy="4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Olvasd el ezt a rövid szöveget, a vértesszőlősi leletről, és válaszolj a kérdésekre!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hu-HU" sz="2000"/>
              <a:t>Miért hívják Samunak?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hu-HU" sz="2000"/>
              <a:t>Mikor élt Samu?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hu-HU" sz="2000"/>
              <a:t>Melyik hegységben, és nagytájon található Vértesszőlős?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hu-HU" sz="2000"/>
              <a:t>Melyik múzeumban találkozhatsz Samu életnagyságú szobrával?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r>
              <a:rPr b="1" lang="hu-HU" sz="2000" u="sng"/>
              <a:t>Samu (</a:t>
            </a:r>
            <a:r>
              <a:rPr b="1" i="1" lang="hu-HU" sz="2000" u="sng"/>
              <a:t>Homo heidelbergensis</a:t>
            </a:r>
            <a:r>
              <a:rPr b="1" lang="hu-HU" sz="2000" u="sng"/>
              <a:t>)</a:t>
            </a:r>
            <a:r>
              <a:rPr lang="hu-HU" sz="2000" u="sng"/>
              <a:t>:</a:t>
            </a:r>
            <a:r>
              <a:rPr lang="hu-HU" sz="2000"/>
              <a:t>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r>
              <a:rPr lang="hu-HU" sz="2000"/>
              <a:t>Samu kb. 350 000 évvel ezelőtt élt, és nagyon erőteljes testfelépítésű emberféle volt. Valószínűleg már egyszerűbb szállásokat is épített, tűzrakóhelyei is voltak, és nagyvadakra is vadászhatott. Kőeszközöket használt. A Magyar Természettudományi Múzeumban életnagyságú másával is találkozhatnak a gyerekek. De miért</a:t>
            </a:r>
            <a:r>
              <a:rPr lang="hu-HU" sz="2000"/>
              <a:t> hívják Samunak?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r>
              <a:rPr lang="hu-HU" sz="2000"/>
              <a:t>A bányászok, akik a vértesszőlősi (Gerecse-hegységben található) mésztufa bányában megtalálták, ők kérték, és nem azért, mert Sámuel napján találták meg.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457200" y="968363"/>
            <a:ext cx="822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Dunántúli-középhegység alfejezethez </a:t>
            </a:r>
            <a:endParaRPr sz="3000"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457200" y="1340650"/>
            <a:ext cx="8229600" cy="55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Adj címet a képeknek! </a:t>
            </a:r>
            <a:endParaRPr sz="200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18078" lvl="0" marL="27432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461"/>
              <a:buNone/>
            </a:pPr>
            <a:r>
              <a:t/>
            </a:r>
            <a:endParaRPr sz="2590"/>
          </a:p>
          <a:p>
            <a:pPr indent="-151558" lvl="0" marL="27432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933"/>
              <a:buNone/>
            </a:pPr>
            <a:r>
              <a:t/>
            </a:r>
            <a:endParaRPr i="1" sz="2035"/>
          </a:p>
          <a:p>
            <a:pPr indent="-151558" lvl="0" marL="27432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933"/>
              <a:buNone/>
            </a:pPr>
            <a:r>
              <a:t/>
            </a:r>
            <a:endParaRPr i="1" sz="2035"/>
          </a:p>
          <a:p>
            <a:pPr indent="-162718" lvl="0" marL="27432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i="1" sz="1850"/>
          </a:p>
          <a:p>
            <a:pPr indent="-162718" lvl="0" marL="27432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i="1" sz="1850"/>
          </a:p>
          <a:p>
            <a:pPr indent="-162718" lvl="0" marL="27432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i="1" sz="1850"/>
          </a:p>
          <a:p>
            <a:pPr indent="-162718" lvl="0" marL="27432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i="1" sz="1850"/>
          </a:p>
          <a:p>
            <a:pPr indent="-162718" lvl="0" marL="27432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i="1" sz="1850"/>
          </a:p>
          <a:p>
            <a:pPr indent="0" lvl="0" marL="0" rtl="0" algn="l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None/>
            </a:pPr>
            <a:r>
              <a:rPr i="1" lang="hu-HU" sz="2000"/>
              <a:t>Megoldás: 1. A kiállítópavilon a Vértesszőlős Őstelepen, 2. Samu életnagyságú mása 3. A Magyar Természettudományi Múzeum épülete, </a:t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None/>
            </a:pPr>
            <a:r>
              <a:rPr i="1" lang="hu-HU" sz="2000"/>
              <a:t>4. Kőeszközök.</a:t>
            </a:r>
            <a:endParaRPr sz="2000"/>
          </a:p>
          <a:p>
            <a:pPr indent="-274320" lvl="0" marL="2743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t/>
            </a:r>
            <a:endParaRPr i="1" sz="2405"/>
          </a:p>
        </p:txBody>
      </p:sp>
      <p:graphicFrame>
        <p:nvGraphicFramePr>
          <p:cNvPr id="210" name="Google Shape;210;p14"/>
          <p:cNvGraphicFramePr/>
          <p:nvPr/>
        </p:nvGraphicFramePr>
        <p:xfrm>
          <a:off x="1692980" y="16965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{CD2BF537-DBD4-40FE-B22F-E97D3DC8C531}</a:tableStyleId>
              </a:tblPr>
              <a:tblGrid>
                <a:gridCol w="3059700"/>
                <a:gridCol w="3059700"/>
              </a:tblGrid>
              <a:tr h="205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2000">
                          <a:solidFill>
                            <a:srgbClr val="0C0C0C"/>
                          </a:solidFill>
                        </a:rPr>
                        <a:t>1.</a:t>
                      </a:r>
                      <a:endParaRPr b="1" sz="20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2000">
                          <a:solidFill>
                            <a:srgbClr val="0C0C0C"/>
                          </a:solidFill>
                        </a:rPr>
                        <a:t>2.</a:t>
                      </a:r>
                      <a:endParaRPr b="1" sz="20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  <a:tr h="218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2000">
                          <a:solidFill>
                            <a:srgbClr val="0C0C0C"/>
                          </a:solidFill>
                        </a:rPr>
                        <a:t>3.</a:t>
                      </a:r>
                      <a:endParaRPr b="1" sz="20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2000">
                          <a:solidFill>
                            <a:srgbClr val="0C0C0C"/>
                          </a:solidFill>
                        </a:rPr>
                        <a:t>4.</a:t>
                      </a:r>
                      <a:endParaRPr b="1" sz="20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</a:tbl>
          </a:graphicData>
        </a:graphic>
      </p:graphicFrame>
      <p:pic>
        <p:nvPicPr>
          <p:cNvPr descr="p302-12.jpg"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2352" y="3924896"/>
            <a:ext cx="2688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öltés (2).jpg" id="212" name="Google Shape;2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712" y="3924672"/>
            <a:ext cx="269176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ő.png" id="213" name="Google Shape;2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032" y="2132856"/>
            <a:ext cx="2831708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ven-eves-a-vertesszolosi-regeszeti-bemutatohely_image_137617_16-9.jpg" id="214" name="Google Shape;2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4374" y="2132856"/>
            <a:ext cx="2779634" cy="15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type="title"/>
          </p:nvPr>
        </p:nvSpPr>
        <p:spPr>
          <a:xfrm>
            <a:off x="457200" y="475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Dunántúli-középhegység alfejezethez </a:t>
            </a:r>
            <a:endParaRPr sz="3000"/>
          </a:p>
        </p:txBody>
      </p:sp>
      <p:sp>
        <p:nvSpPr>
          <p:cNvPr id="220" name="Google Shape;220;p15"/>
          <p:cNvSpPr txBox="1"/>
          <p:nvPr>
            <p:ph idx="1" type="body"/>
          </p:nvPr>
        </p:nvSpPr>
        <p:spPr>
          <a:xfrm>
            <a:off x="395536" y="1772816"/>
            <a:ext cx="8229600" cy="5085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Fejtsd meg a munkafüzet 5. feladatát! </a:t>
            </a:r>
            <a:endParaRPr sz="2000"/>
          </a:p>
          <a:p>
            <a:pPr indent="-502602" lvl="0" marL="514350" rtl="0" algn="l">
              <a:spcBef>
                <a:spcPts val="4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hu-HU" sz="2000"/>
              <a:t>A megfejtés alapján keresd meg az épület nevét, ami a keresztrejtvény mellett látsz.</a:t>
            </a:r>
            <a:endParaRPr sz="2000"/>
          </a:p>
          <a:p>
            <a:pPr indent="-502602" lvl="0" marL="514350" rtl="0" algn="l">
              <a:spcBef>
                <a:spcPts val="4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hu-HU" sz="2000"/>
              <a:t>Milyen intézményeknek ad otthon ez az épület?</a:t>
            </a:r>
            <a:endParaRPr sz="2000"/>
          </a:p>
          <a:p>
            <a:pPr indent="182880" lvl="0" marL="274320" rtl="0" algn="l">
              <a:spcBef>
                <a:spcPts val="460"/>
              </a:spcBef>
              <a:spcAft>
                <a:spcPts val="0"/>
              </a:spcAft>
              <a:buNone/>
            </a:pPr>
            <a:r>
              <a:rPr lang="hu-HU" sz="2000"/>
              <a:t> Nevezz meg hármat!</a:t>
            </a:r>
            <a:endParaRPr sz="2000"/>
          </a:p>
          <a:p>
            <a:pPr indent="-502602" lvl="0" marL="514350" rtl="0" algn="l">
              <a:spcBef>
                <a:spcPts val="4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hu-HU" sz="2000"/>
              <a:t>Keresd fel mind három intézmény Facebook-oldalát. Egyiknek az oldalán Fekete István állatai rajzpályázat felhívását látod. </a:t>
            </a:r>
            <a:endParaRPr sz="2000"/>
          </a:p>
          <a:p>
            <a:pPr indent="-517207" lvl="1" marL="907542" rtl="0" algn="l">
              <a:spcBef>
                <a:spcPts val="46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hu-HU" sz="2000"/>
              <a:t>Melyik intézmény oldalán találtad meg a rajzpályázatot?</a:t>
            </a:r>
            <a:endParaRPr sz="2000"/>
          </a:p>
          <a:p>
            <a:pPr indent="-460057" lvl="1" marL="850392" rtl="0" algn="l">
              <a:spcBef>
                <a:spcPts val="46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hu-HU" sz="2000"/>
              <a:t>Melyik fővárosi múzeum tagintézménye?</a:t>
            </a:r>
            <a:endParaRPr sz="2000"/>
          </a:p>
          <a:p>
            <a:pPr indent="0" lvl="0" marL="640080" rtl="0" algn="l">
              <a:spcBef>
                <a:spcPts val="4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57200" lvl="1" marL="850392" rtl="0" algn="l">
              <a:spcBef>
                <a:spcPts val="460"/>
              </a:spcBef>
              <a:spcAft>
                <a:spcPts val="0"/>
              </a:spcAft>
              <a:buSzPts val="1955"/>
              <a:buNone/>
            </a:pPr>
            <a:r>
              <a:rPr i="1" lang="hu-HU" sz="2000"/>
              <a:t>Megoldások a következő dián.</a:t>
            </a:r>
            <a:endParaRPr sz="2000"/>
          </a:p>
          <a:p>
            <a:pPr indent="-457200" lvl="1" marL="850392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Dunántúli-középhegység alfejezethez</a:t>
            </a:r>
            <a:r>
              <a:rPr lang="hu-HU" sz="4000"/>
              <a:t> </a:t>
            </a:r>
            <a:endParaRPr sz="4000"/>
          </a:p>
        </p:txBody>
      </p:sp>
      <p:sp>
        <p:nvSpPr>
          <p:cNvPr id="226" name="Google Shape;226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2000"/>
              <a:t>Megoldások:</a:t>
            </a:r>
            <a:endParaRPr sz="2000"/>
          </a:p>
          <a:p>
            <a:pPr indent="-484505" lvl="0" marL="514350" rtl="0" algn="l">
              <a:spcBef>
                <a:spcPts val="52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hu-HU" sz="2000"/>
              <a:t>Zirc, a Ciszterci Apátság épülete.</a:t>
            </a:r>
            <a:endParaRPr sz="2000"/>
          </a:p>
          <a:p>
            <a:pPr indent="-484505" lvl="0" marL="514350" rtl="0" algn="l">
              <a:spcBef>
                <a:spcPts val="52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hu-HU" sz="2000"/>
              <a:t>Apátság,  Bakonyi Természettudományi Múzeum, Reguly Antal Műemlékkönyvtár.</a:t>
            </a:r>
            <a:endParaRPr sz="2000"/>
          </a:p>
          <a:p>
            <a:pPr indent="-511810" lvl="1" marL="880110" rtl="0" algn="l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hu-HU" sz="2000"/>
              <a:t>Bakonyi Természettudományi Múzeum.</a:t>
            </a:r>
            <a:endParaRPr sz="2000"/>
          </a:p>
          <a:p>
            <a:pPr indent="-511810" lvl="1" marL="880110" rtl="0" algn="l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hu-HU" sz="2000"/>
              <a:t>Magyar Természettudományi Múzeum.</a:t>
            </a:r>
            <a:endParaRPr sz="2000"/>
          </a:p>
          <a:p>
            <a:pPr indent="-384810" lvl="1" marL="880110" rtl="0" algn="l">
              <a:spcBef>
                <a:spcPts val="480"/>
              </a:spcBef>
              <a:spcAft>
                <a:spcPts val="0"/>
              </a:spcAft>
              <a:buSzPts val="204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457200" y="704097"/>
            <a:ext cx="82296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az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hu-HU" sz="3000"/>
              <a:t>Észak-középhegység alfejezethez</a:t>
            </a:r>
            <a:endParaRPr sz="3000"/>
          </a:p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Derítsd ki, hogy milyen állat az Aggteleki Nemzeti Park címerállata!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Írj róla egy 4-5 mondatos bemutató szöveget.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Melyik évben volt ő az év kétéltűje?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Idén melyik kétéltű viseli ezt a címet?</a:t>
            </a:r>
            <a:endParaRPr sz="2000"/>
          </a:p>
        </p:txBody>
      </p:sp>
      <p:pic>
        <p:nvPicPr>
          <p:cNvPr descr="letöltés.jpg" id="233" name="Google Shape;2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3861048"/>
            <a:ext cx="2265040" cy="226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457200" y="704088"/>
            <a:ext cx="8229600" cy="708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 diákoknak az </a:t>
            </a:r>
            <a:r>
              <a:rPr lang="hu-HU" sz="3000"/>
              <a:t>Összefoglalás alfejezethez </a:t>
            </a:r>
            <a:endParaRPr sz="3000"/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457200" y="1484784"/>
            <a:ext cx="8229600" cy="483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Készíts térképet a tankönyv fejezetei és hazánk domborzati térképe segítségével! Rajzold le hazánk határvonalát pirossal egy A4-es papírra úgy, hogy szinte az egész lapot betöltse!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Majd rajzold le a következőket: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fejezetben tanult 6 nagytájnak a határvonalát a tankönyvben látható színnel.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zölddel kiemelt kistájakat, dombságokat, hegységeket, stb. (ezeket barna színnel jelöld).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zölddel kiemelt folyókat, tavakat (ezeket kék színnel jelöld).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zölddel kiemelt városokat (ezeket piros ponttal jelöld).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zölddel kiemelt hegycsúcsokat (piros csillaggal jelöld, és írd oda a magasságukat is feketével).</a:t>
            </a:r>
            <a:endParaRPr sz="2000"/>
          </a:p>
          <a:p>
            <a:pPr indent="-117475" lvl="1" marL="640080" rtl="0" algn="l">
              <a:spcBef>
                <a:spcPts val="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5e549bf506e88e08833d2da154d51845.jpg"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4225" y="5160950"/>
            <a:ext cx="2191725" cy="15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2bf9136c7_0_6"/>
          <p:cNvSpPr txBox="1"/>
          <p:nvPr>
            <p:ph type="title"/>
          </p:nvPr>
        </p:nvSpPr>
        <p:spPr>
          <a:xfrm>
            <a:off x="457200" y="704095"/>
            <a:ext cx="8229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hu-HU" sz="3000"/>
              <a:t>Tájékoztatás pedagógusok számára</a:t>
            </a:r>
            <a:endParaRPr sz="3000"/>
          </a:p>
        </p:txBody>
      </p:sp>
      <p:sp>
        <p:nvSpPr>
          <p:cNvPr id="122" name="Google Shape;122;g82bf9136c7_0_6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prezentáció különböző típusú feladatokat tartalmaz, amelyeket a pedagógusok diákok számára órai munkaként, házi feladatként vagy szorgalmi feladatként feladhatnak.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feladatokat a pedagógusok tetszőlegesen szerkeszthetik, variálhatják.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Jó munkát kívánunk!</a:t>
            </a:r>
            <a:endParaRPr sz="2000"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/>
          <p:nvPr>
            <p:ph type="title"/>
          </p:nvPr>
        </p:nvSpPr>
        <p:spPr>
          <a:xfrm>
            <a:off x="457200" y="704088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 diákoknak az </a:t>
            </a:r>
            <a:r>
              <a:rPr lang="hu-HU" sz="3000"/>
              <a:t>Összefoglalás alfejezethez</a:t>
            </a:r>
            <a:endParaRPr sz="3000"/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457200" y="1628800"/>
            <a:ext cx="8229600" cy="46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Oldd meg ezt az interneten található keresztrejtvényt: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u="sng">
                <a:solidFill>
                  <a:schemeClr val="hlink"/>
                </a:solidFill>
                <a:hlinkClick r:id="rId3"/>
              </a:rPr>
              <a:t>https://crosswordlabs.com/view/magyarorszag-nagytajai-3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2000"/>
              <a:t>Megoldás:</a:t>
            </a:r>
            <a:endParaRPr i="1" sz="2000"/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Névtelen.png" id="247" name="Google Shape;2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87" y="3276600"/>
            <a:ext cx="876301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457200" y="704093"/>
            <a:ext cx="8229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hu-HU" sz="3000"/>
              <a:t>Feladatok diákoknak az </a:t>
            </a:r>
            <a:r>
              <a:rPr lang="hu-HU" sz="3000"/>
              <a:t>Alföld alfejezethez</a:t>
            </a:r>
            <a:endParaRPr sz="3000"/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Olvasd el ezt a rövid szöveget, ami a Magyar  Természettudományi Múzeum állandó kiállításában található.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Gyűjtsd ki belőle, melyek azok a tényezők, amelyek károsítják az Alföldet.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Megtalálod mind a négyet? </a:t>
            </a:r>
            <a:r>
              <a:rPr i="1" lang="hu-HU" sz="2000"/>
              <a:t>(szöveg a következő dián)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Ha van olyan fogalom a szövegben, amit nem ismersz, keress rá a neten, hogy mit jelent. 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i="1" lang="hu-HU" sz="2000" u="sng"/>
              <a:t>Megoldás:</a:t>
            </a:r>
            <a:r>
              <a:rPr i="1" lang="hu-HU" sz="2000"/>
              <a:t> folyószabályozás, ebből következik a szárazodás és az elsivatagosodás, illetve a folyópart kiépítése/lebetonozása.</a:t>
            </a:r>
            <a:endParaRPr i="1" sz="2000"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idx="1" type="body"/>
          </p:nvPr>
        </p:nvSpPr>
        <p:spPr>
          <a:xfrm>
            <a:off x="457200" y="836712"/>
            <a:ext cx="8229600" cy="5259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hu-HU" sz="2000"/>
              <a:t>Az 1800-as években az árvizek elleni védekezés miatt folyószabályozások kezdődtek hazánkban. A szabályozások lényegesen átalakították vizes élőhelyeinket. Az Alföldön jelentős szárazodás indult, mely mára az éghajlatváltozással párosulva az elsivatagosodás veszélyét vetíti elénk.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hu-HU" sz="2000"/>
              <a:t>Az alföldi vízfolyások partját sok helyen kiépítették, lebetonozták.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hu-HU" sz="2000"/>
              <a:t>Ezek a beépítések szinte lehetetlenné teszik a vizekkel természetesen jövő szerves és szervetlen hordalék szabad áramlását. Ezzel élőhelyek tömege szűnik meg vagy alakul át. </a:t>
            </a:r>
            <a:endParaRPr sz="20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457200" y="704088"/>
            <a:ext cx="8229600" cy="6366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az </a:t>
            </a:r>
            <a:r>
              <a:rPr lang="hu-HU" sz="3000"/>
              <a:t>Alföld alfejezethez</a:t>
            </a:r>
            <a:r>
              <a:rPr lang="hu-HU" sz="3600"/>
              <a:t> </a:t>
            </a:r>
            <a:endParaRPr sz="3600"/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457200" y="1412776"/>
            <a:ext cx="8229600" cy="491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Magyar Természettudományi Múzeum Madárgyűjteménye csaknem 20 ezer egyedileg nyilvántartott kitömött madárból (preparátumból) áll. Mely madarakról olvastál a tankönyv Alföld című alfejezetében?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Nevezd meg a képen látható madarakat!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hu-HU" sz="2000"/>
              <a:t>Hallgasd meg a madarak hangját! (</a:t>
            </a:r>
            <a:r>
              <a:rPr i="1" lang="hu-HU" sz="2000"/>
              <a:t>Hangok a mellékletben található</a:t>
            </a:r>
            <a:r>
              <a:rPr lang="hu-HU" sz="2000"/>
              <a:t>).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hu-HU" sz="2000"/>
              <a:t>Megoldás (balról jobbra): túzok, mezei pacsirta, daru.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letöltés.jpg"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4691448"/>
            <a:ext cx="3672408" cy="1836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nail-by-url (1).jpg"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248" y="3645024"/>
            <a:ext cx="1728192" cy="2916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nail-by-url.jpg" id="142" name="Google Shape;1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3685320"/>
            <a:ext cx="2592288" cy="284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457200" y="704088"/>
            <a:ext cx="8229600" cy="492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2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az </a:t>
            </a:r>
            <a:r>
              <a:rPr lang="hu-HU" sz="3000"/>
              <a:t>Alföld alfejezethez </a:t>
            </a:r>
            <a:endParaRPr sz="3000"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457200" y="1340768"/>
            <a:ext cx="8229600" cy="5517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Találd meg, hogy melyik Nemzeti Park címere melyik madarat ábrázolja a tanultak közül!</a:t>
            </a:r>
            <a:endParaRPr sz="20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141605" lvl="0" marL="274320" rtl="0" algn="l"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t/>
            </a:r>
            <a:endParaRPr i="1" sz="2200"/>
          </a:p>
          <a:p>
            <a:pPr indent="-141605" lvl="0" marL="274320" rtl="0" algn="l"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t/>
            </a:r>
            <a:endParaRPr i="1" sz="22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i="1" lang="hu-HU" sz="2000"/>
              <a:t>Megoldás: Körös-Maros – túzok, Hortobágyi – daru, mezei pacsirta kakukktojás.</a:t>
            </a:r>
            <a:endParaRPr sz="20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graphicFrame>
        <p:nvGraphicFramePr>
          <p:cNvPr id="149" name="Google Shape;149;p5"/>
          <p:cNvGraphicFramePr/>
          <p:nvPr/>
        </p:nvGraphicFramePr>
        <p:xfrm>
          <a:off x="287515" y="21149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{CD2BF537-DBD4-40FE-B22F-E97D3DC8C531}</a:tableStyleId>
              </a:tblPr>
              <a:tblGrid>
                <a:gridCol w="2856325"/>
                <a:gridCol w="2856325"/>
                <a:gridCol w="2856325"/>
              </a:tblGrid>
              <a:tr h="162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  <a:tr h="219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mezei pacsirta</a:t>
                      </a:r>
                      <a:endParaRPr sz="20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túzok</a:t>
                      </a:r>
                      <a:endParaRPr sz="20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daru</a:t>
                      </a:r>
                      <a:endParaRPr sz="2000"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</a:tbl>
          </a:graphicData>
        </a:graphic>
      </p:graphicFrame>
      <p:pic>
        <p:nvPicPr>
          <p:cNvPr descr="letöltés (1).jpg"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992" y="2276872"/>
            <a:ext cx="1532647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öltés (1).png"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7293" y="2204864"/>
            <a:ext cx="149711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öltés.jpg" id="152" name="Google Shape;15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581128"/>
            <a:ext cx="259228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nail-by-url.jpg"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3928" y="4059610"/>
            <a:ext cx="1656184" cy="181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nail-by-url (1).jpg" id="154" name="Google Shape;1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6919" y="3955559"/>
            <a:ext cx="1181465" cy="199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457200" y="551688"/>
            <a:ext cx="8229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Kisalföld alfejezethez </a:t>
            </a:r>
            <a:endParaRPr sz="3000"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457200" y="1268760"/>
            <a:ext cx="8229600" cy="55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Érdekességek az alfejezet állataihoz: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/>
              <a:t>Lápi póc:</a:t>
            </a:r>
            <a:r>
              <a:rPr lang="hu-HU" sz="2000"/>
              <a:t> 1800-as évek végén disznó eledelként hasznosították, olyan sok volt belőle.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rPr b="1" lang="hu-HU" sz="2000"/>
              <a:t>Vízisikló</a:t>
            </a:r>
            <a:r>
              <a:rPr lang="hu-HU" sz="2000"/>
              <a:t>: a kockássiklóra sokkal jobban jellemző a vízi életforma, mint a vízisiklóra. A vipera feje inkább lándzsahegy formájú a siklóé csepp alakú. Ha vipera harap meg. akkor két pont látszik a kezeden (két méregfogát használja), ha sikló, akkor sok piros pont (nincs méreg foga).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rPr b="1" lang="hu-HU" sz="2000"/>
              <a:t>Bölömbika: </a:t>
            </a:r>
            <a:r>
              <a:rPr lang="hu-HU" sz="2000"/>
              <a:t>nagyon nehéz észrevenni, mert ügyesen elbújik a nádasban.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rPr b="1" lang="hu-HU" sz="2000"/>
              <a:t>Mocsári teknős</a:t>
            </a:r>
            <a:r>
              <a:rPr lang="hu-HU" sz="2000"/>
              <a:t>: egyetlen őshonos (terület természetes lakója) hazai teknősfajunk.  Ezzel szemben a vörösfülű ékszerteknős egy Észak-Amerikából behurcolt édesvízi, ragadozó teknősfaj, amely sokáig kisállatkereskedésekben kapható volt, és mivel a terráriumokban kedvtelésből tartott példányokat gazdáik gyakran megunták, szabadon engedték őket lakóhelyeik közelében. Ennek köszönhetően ma hazánkban számos példány található természetes vízekben, ahol a nálunk honos mocsári teknős vetélytársává váltak, és kiszorítják azokat. A házi állatot nem szabad elengedni a természetben!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rPr lang="hu-HU" sz="2000"/>
              <a:t>Gyűjts a többi állathoz és növényhez is érdekességet, amelyeket megemlít az alfejezet!</a:t>
            </a:r>
            <a:endParaRPr sz="2000"/>
          </a:p>
          <a:p>
            <a:pPr indent="-161512" lvl="0" marL="27432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SzPts val="1777"/>
              <a:buNone/>
            </a:pPr>
            <a:r>
              <a:t/>
            </a:r>
            <a:endParaRPr sz="1870"/>
          </a:p>
          <a:p>
            <a:pPr indent="-145954" lvl="1" marL="64008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SzPts val="1590"/>
              <a:buNone/>
            </a:pPr>
            <a:r>
              <a:t/>
            </a:r>
            <a:endParaRPr sz="1870"/>
          </a:p>
          <a:p>
            <a:pPr indent="-136779" lvl="1" marL="6400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34"/>
              <a:buNone/>
            </a:pPr>
            <a:r>
              <a:t/>
            </a:r>
            <a:endParaRPr sz="2040"/>
          </a:p>
          <a:p>
            <a:pPr indent="-141001" lvl="0" marL="27432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1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457200" y="704088"/>
            <a:ext cx="8229600" cy="7806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Kisalföld alfejezethez</a:t>
            </a:r>
            <a:endParaRPr sz="3000"/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Nézd meg ezt a videót a Szigetköz élővilágáról, ami a Magyar Természettudományi Múzeum állandó kiállításához készült.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Majd írj egy 4-5 mondatos fogalmazást a témáról.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Segítségül megadunk néhány kérdést: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állatokat láttál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növényeket láttál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Milyen napszakokat és évszakot mutat be a videó?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Mi tetszett neked a videóban?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A v</a:t>
            </a:r>
            <a:r>
              <a:rPr i="1" lang="hu-HU" sz="2000"/>
              <a:t>ideó ezen a linken megtekinthető:</a:t>
            </a:r>
            <a:r>
              <a:rPr i="1" lang="hu-HU" sz="2000"/>
              <a:t> </a:t>
            </a:r>
            <a:r>
              <a:rPr i="1" lang="hu-HU" sz="2000">
                <a:uFill>
                  <a:noFill/>
                </a:uFill>
                <a:hlinkClick r:id="rId3"/>
              </a:rPr>
              <a:t>https://www.youtube.com/watch?v=kIB8SIUrWzQ</a:t>
            </a:r>
            <a:endParaRPr i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Nyugat-magyarországi-peremvidék alfejezethez </a:t>
            </a:r>
            <a:endParaRPr sz="3000"/>
          </a:p>
        </p:txBody>
      </p:sp>
      <p:sp>
        <p:nvSpPr>
          <p:cNvPr id="172" name="Google Shape;172;p8"/>
          <p:cNvSpPr txBox="1"/>
          <p:nvPr>
            <p:ph idx="1" type="body"/>
          </p:nvPr>
        </p:nvSpPr>
        <p:spPr>
          <a:xfrm>
            <a:off x="266925" y="1920075"/>
            <a:ext cx="4455600" cy="4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Ez a kép a Magyar Természettudományi Múzeum Madárgyűjteményében készült.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Válaszolj a következő kérdésekre (segítségül vedd igénybe az internetet)!</a:t>
            </a:r>
            <a:endParaRPr sz="2000"/>
          </a:p>
          <a:p>
            <a:pPr indent="-355600" lvl="0" marL="457200" rtl="0" algn="l">
              <a:spcBef>
                <a:spcPts val="32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Mi a neve a képen látható madárnak?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Miért ez a neve?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Melyik Nemzeti Parkunk címerállata?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Él még hazánkban?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Néhány mondatban jellemezd a madarat (mit eszik, mekkora, hány tojást rak, stb.).</a:t>
            </a:r>
            <a:endParaRPr sz="20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</p:txBody>
      </p:sp>
      <p:pic>
        <p:nvPicPr>
          <p:cNvPr descr="thumbnail-by-url (2).jpg" id="173" name="Google Shape;173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995164"/>
            <a:ext cx="4000500" cy="40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lás">
  <a:themeElements>
    <a:clrScheme name="Áramlá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Áramlás">
  <a:themeElements>
    <a:clrScheme name="Áramlá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2020-03-27T08:18:08Z</dcterms:created>
  <dc:creator>patrisss</dc:creator>
</cp:coreProperties>
</file>